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10"/>
  </p:notes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5" r:id="rId9"/>
  </p:sldIdLst>
  <p:sldSz cx="14630400" cy="8229600"/>
  <p:notesSz cx="8229600" cy="14630400"/>
  <p:embeddedFontLst>
    <p:embeddedFont>
      <p:font typeface="Instrument Sans Semi Bold" panose="020B0604020202020204" charset="0"/>
      <p:regular r:id="rId11"/>
    </p:embeddedFont>
    <p:embeddedFont>
      <p:font typeface="Calibri" panose="020F0502020204030204" pitchFamily="34" charset="0"/>
      <p:regular r:id="rId12"/>
      <p:bold r:id="rId13"/>
      <p:italic r:id="rId14"/>
      <p:boldItalic r:id="rId15"/>
    </p:embeddedFont>
    <p:embeddedFont>
      <p:font typeface="Instrument Sans Medium" panose="020B0604020202020204" charset="0"/>
      <p:regular r:id="rId16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>
        <p:scale>
          <a:sx n="48" d="100"/>
          <a:sy n="48" d="100"/>
        </p:scale>
        <p:origin x="-2586" y="-1356"/>
      </p:cViewPr>
      <p:guideLst>
        <p:guide orient="horz" pos="2592"/>
        <p:guide pos="460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3.fntdata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2.fntdata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font" Target="fonts/font6.fntdata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1.fntdata"/><Relationship Id="rId5" Type="http://schemas.openxmlformats.org/officeDocument/2006/relationships/slide" Target="slides/slide4.xml"/><Relationship Id="rId15" Type="http://schemas.openxmlformats.org/officeDocument/2006/relationships/font" Target="fonts/font5.fntdata"/><Relationship Id="rId10" Type="http://schemas.openxmlformats.org/officeDocument/2006/relationships/notesMaster" Target="notesMasters/notesMaster1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4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565525" cy="7318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4660900" y="0"/>
            <a:ext cx="3567113" cy="7318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0B4F12A-B1AD-46F6-A433-3E861921B7A6}" type="datetimeFigureOut">
              <a:rPr lang="ru-RU" smtClean="0"/>
              <a:t>25.03.2026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-762000" y="1096963"/>
            <a:ext cx="9753600" cy="5486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822325" y="6950075"/>
            <a:ext cx="6584950" cy="658336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13896975"/>
            <a:ext cx="3565525" cy="7302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4660900" y="13896975"/>
            <a:ext cx="3567113" cy="7302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2DD2BCA-A735-4AA3-A6B6-7D7432AD42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5318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9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EEEF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0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EEEF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EEEF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EEEF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EEEF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EEEF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EEEF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EEEF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7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EEEF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8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EEEF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69680" y="0"/>
            <a:ext cx="576072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38539" y="159026"/>
            <a:ext cx="8631141" cy="414520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just"/>
            <a:r>
              <a:rPr lang="ru-RU" sz="4000" kern="0" dirty="0" smtClean="0">
                <a:effectLst/>
                <a:latin typeface="Times New Roman"/>
                <a:ea typeface="Calibri"/>
              </a:rPr>
              <a:t>«Интеграция дополнительных общеразвивающих программ с учебными предметами в рамках школьного курса»</a:t>
            </a:r>
            <a:endParaRPr lang="en-US" sz="4000" dirty="0"/>
          </a:p>
        </p:txBody>
      </p:sp>
      <p:sp>
        <p:nvSpPr>
          <p:cNvPr id="4" name="Text 1"/>
          <p:cNvSpPr/>
          <p:nvPr/>
        </p:nvSpPr>
        <p:spPr>
          <a:xfrm>
            <a:off x="793790" y="4644390"/>
            <a:ext cx="7556421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Разбор методических рекомендаций Министерства просвещения РФ — цели, нормативная база, теория и практика</a:t>
            </a:r>
            <a:endParaRPr lang="en-US" sz="1750" dirty="0"/>
          </a:p>
        </p:txBody>
      </p:sp>
      <p:sp>
        <p:nvSpPr>
          <p:cNvPr id="5" name="Shape 2"/>
          <p:cNvSpPr/>
          <p:nvPr/>
        </p:nvSpPr>
        <p:spPr>
          <a:xfrm>
            <a:off x="793790" y="5625346"/>
            <a:ext cx="6779827" cy="426244"/>
          </a:xfrm>
          <a:prstGeom prst="roundRect">
            <a:avLst>
              <a:gd name="adj" fmla="val 38315"/>
            </a:avLst>
          </a:prstGeom>
          <a:solidFill>
            <a:srgbClr val="CEE6FD"/>
          </a:solidFill>
          <a:ln/>
        </p:spPr>
      </p:sp>
      <p:sp>
        <p:nvSpPr>
          <p:cNvPr id="6" name="Text 3"/>
          <p:cNvSpPr/>
          <p:nvPr/>
        </p:nvSpPr>
        <p:spPr>
          <a:xfrm>
            <a:off x="929878" y="5625346"/>
            <a:ext cx="2864882" cy="6164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ru-RU" sz="2000" smtClean="0">
                <a:solidFill>
                  <a:srgbClr val="1E30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ВЫПОЛНИЛА: </a:t>
            </a:r>
            <a:r>
              <a:rPr lang="ru-RU" sz="2000" dirty="0" smtClean="0">
                <a:solidFill>
                  <a:srgbClr val="1E30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Гринева Н.М., методист  МБУ ДО «</a:t>
            </a:r>
            <a:r>
              <a:rPr lang="ru-RU" sz="2000" dirty="0" err="1" smtClean="0">
                <a:solidFill>
                  <a:srgbClr val="1E30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ДПиШ</a:t>
            </a:r>
            <a:r>
              <a:rPr lang="ru-RU" sz="2000" dirty="0" smtClean="0">
                <a:solidFill>
                  <a:srgbClr val="1E30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377688"/>
            <a:ext cx="13012221" cy="175603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5550"/>
              </a:lnSpc>
              <a:buNone/>
            </a:pPr>
            <a:r>
              <a:rPr lang="en-US" sz="3200" dirty="0" err="1">
                <a:solidFill>
                  <a:srgbClr val="091C5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Нормативная</a:t>
            </a:r>
            <a:r>
              <a:rPr lang="en-US" sz="3200" dirty="0">
                <a:solidFill>
                  <a:srgbClr val="091C5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 </a:t>
            </a:r>
            <a:r>
              <a:rPr lang="en-US" sz="3200" dirty="0" err="1" smtClean="0">
                <a:solidFill>
                  <a:srgbClr val="091C5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база</a:t>
            </a:r>
            <a:r>
              <a:rPr lang="ru-RU" sz="3200" dirty="0" smtClean="0">
                <a:solidFill>
                  <a:srgbClr val="091C5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  интеграции </a:t>
            </a:r>
          </a:p>
          <a:p>
            <a:pPr marL="0" indent="0" algn="ctr">
              <a:lnSpc>
                <a:spcPts val="5550"/>
              </a:lnSpc>
              <a:buNone/>
            </a:pPr>
            <a:r>
              <a:rPr lang="ru-RU" sz="3200" dirty="0" smtClean="0">
                <a:solidFill>
                  <a:srgbClr val="091C5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дополнительных общеразвивающих программ в учебные предметы</a:t>
            </a:r>
            <a:endParaRPr lang="en-US" sz="3200" dirty="0"/>
          </a:p>
        </p:txBody>
      </p:sp>
      <p:sp>
        <p:nvSpPr>
          <p:cNvPr id="3" name="Shape 1"/>
          <p:cNvSpPr/>
          <p:nvPr/>
        </p:nvSpPr>
        <p:spPr>
          <a:xfrm>
            <a:off x="793790" y="2587347"/>
            <a:ext cx="4196358" cy="4217194"/>
          </a:xfrm>
          <a:prstGeom prst="roundRect">
            <a:avLst>
              <a:gd name="adj" fmla="val 4865"/>
            </a:avLst>
          </a:prstGeom>
          <a:solidFill>
            <a:srgbClr val="FFFFFF"/>
          </a:solidFill>
          <a:ln w="30480">
            <a:solidFill>
              <a:srgbClr val="B4CCE3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824270" y="2617827"/>
            <a:ext cx="4135398" cy="680442"/>
          </a:xfrm>
          <a:prstGeom prst="roundRect">
            <a:avLst>
              <a:gd name="adj" fmla="val 24627"/>
            </a:avLst>
          </a:prstGeom>
          <a:solidFill>
            <a:srgbClr val="CEE6FD"/>
          </a:solidFill>
          <a:ln/>
        </p:spPr>
      </p:sp>
      <p:sp>
        <p:nvSpPr>
          <p:cNvPr id="5" name="Text 3"/>
          <p:cNvSpPr/>
          <p:nvPr/>
        </p:nvSpPr>
        <p:spPr>
          <a:xfrm>
            <a:off x="2721888" y="2745343"/>
            <a:ext cx="340162" cy="4252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2650" dirty="0">
                <a:solidFill>
                  <a:srgbClr val="1E306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1</a:t>
            </a:r>
            <a:endParaRPr lang="en-US" sz="2650" dirty="0"/>
          </a:p>
        </p:txBody>
      </p:sp>
      <p:sp>
        <p:nvSpPr>
          <p:cNvPr id="6" name="Text 4"/>
          <p:cNvSpPr/>
          <p:nvPr/>
        </p:nvSpPr>
        <p:spPr>
          <a:xfrm>
            <a:off x="1051084" y="3525083"/>
            <a:ext cx="3681770" cy="7086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1E306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Распоряжение Правительства РФ</a:t>
            </a:r>
            <a:endParaRPr lang="en-US" sz="2200" dirty="0"/>
          </a:p>
        </p:txBody>
      </p:sp>
      <p:sp>
        <p:nvSpPr>
          <p:cNvPr id="7" name="Text 5"/>
          <p:cNvSpPr/>
          <p:nvPr/>
        </p:nvSpPr>
        <p:spPr>
          <a:xfrm>
            <a:off x="1051084" y="4369832"/>
            <a:ext cx="3681770" cy="217741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№ 1745-р от 01.07.2025 — основополагающий документ, закрепляющий механизмы взаимодействия общего и дополнительного образования на федеральном уровне.</a:t>
            </a:r>
            <a:endParaRPr lang="en-US" sz="1750" dirty="0"/>
          </a:p>
        </p:txBody>
      </p:sp>
      <p:sp>
        <p:nvSpPr>
          <p:cNvPr id="8" name="Shape 6"/>
          <p:cNvSpPr/>
          <p:nvPr/>
        </p:nvSpPr>
        <p:spPr>
          <a:xfrm>
            <a:off x="5216962" y="2587347"/>
            <a:ext cx="4196358" cy="4217194"/>
          </a:xfrm>
          <a:prstGeom prst="roundRect">
            <a:avLst>
              <a:gd name="adj" fmla="val 4865"/>
            </a:avLst>
          </a:prstGeom>
          <a:solidFill>
            <a:srgbClr val="FFFFFF"/>
          </a:solidFill>
          <a:ln w="30480">
            <a:solidFill>
              <a:srgbClr val="B4CCE3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5247442" y="2617827"/>
            <a:ext cx="4135398" cy="680442"/>
          </a:xfrm>
          <a:prstGeom prst="roundRect">
            <a:avLst>
              <a:gd name="adj" fmla="val 24627"/>
            </a:avLst>
          </a:prstGeom>
          <a:solidFill>
            <a:srgbClr val="CEE6FD"/>
          </a:solidFill>
          <a:ln/>
        </p:spPr>
      </p:sp>
      <p:sp>
        <p:nvSpPr>
          <p:cNvPr id="10" name="Text 8"/>
          <p:cNvSpPr/>
          <p:nvPr/>
        </p:nvSpPr>
        <p:spPr>
          <a:xfrm>
            <a:off x="7145060" y="2745343"/>
            <a:ext cx="340162" cy="4252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2650" dirty="0">
                <a:solidFill>
                  <a:srgbClr val="1E306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2</a:t>
            </a:r>
            <a:endParaRPr lang="en-US" sz="2650" dirty="0"/>
          </a:p>
        </p:txBody>
      </p:sp>
      <p:sp>
        <p:nvSpPr>
          <p:cNvPr id="11" name="Text 9"/>
          <p:cNvSpPr/>
          <p:nvPr/>
        </p:nvSpPr>
        <p:spPr>
          <a:xfrm>
            <a:off x="5474256" y="3525083"/>
            <a:ext cx="3681770" cy="7086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1E306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Методические рекомендации</a:t>
            </a:r>
            <a:endParaRPr lang="en-US" sz="2200" dirty="0"/>
          </a:p>
        </p:txBody>
      </p:sp>
      <p:sp>
        <p:nvSpPr>
          <p:cNvPr id="12" name="Text 10"/>
          <p:cNvSpPr/>
          <p:nvPr/>
        </p:nvSpPr>
        <p:spPr>
          <a:xfrm>
            <a:off x="5474256" y="4369832"/>
            <a:ext cx="3681770" cy="181451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Методические рекомендации Минпросвещения России по интеграции учебных предметов и дополнительных общеразвивающих программ.</a:t>
            </a:r>
            <a:endParaRPr lang="en-US" sz="1750" dirty="0"/>
          </a:p>
        </p:txBody>
      </p:sp>
      <p:sp>
        <p:nvSpPr>
          <p:cNvPr id="13" name="Shape 11"/>
          <p:cNvSpPr/>
          <p:nvPr/>
        </p:nvSpPr>
        <p:spPr>
          <a:xfrm>
            <a:off x="9640133" y="2587347"/>
            <a:ext cx="4196358" cy="4217194"/>
          </a:xfrm>
          <a:prstGeom prst="roundRect">
            <a:avLst>
              <a:gd name="adj" fmla="val 4865"/>
            </a:avLst>
          </a:prstGeom>
          <a:solidFill>
            <a:srgbClr val="FFFFFF"/>
          </a:solidFill>
          <a:ln w="30480">
            <a:solidFill>
              <a:srgbClr val="B4CCE3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9670613" y="2617827"/>
            <a:ext cx="4135398" cy="680442"/>
          </a:xfrm>
          <a:prstGeom prst="roundRect">
            <a:avLst>
              <a:gd name="adj" fmla="val 24627"/>
            </a:avLst>
          </a:prstGeom>
          <a:solidFill>
            <a:srgbClr val="CEE6FD"/>
          </a:solidFill>
          <a:ln/>
        </p:spPr>
      </p:sp>
      <p:sp>
        <p:nvSpPr>
          <p:cNvPr id="15" name="Text 13"/>
          <p:cNvSpPr/>
          <p:nvPr/>
        </p:nvSpPr>
        <p:spPr>
          <a:xfrm>
            <a:off x="11568232" y="2745343"/>
            <a:ext cx="340162" cy="4252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2650" dirty="0">
                <a:solidFill>
                  <a:srgbClr val="1E306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3</a:t>
            </a:r>
            <a:endParaRPr lang="en-US" sz="2650" dirty="0"/>
          </a:p>
        </p:txBody>
      </p:sp>
      <p:sp>
        <p:nvSpPr>
          <p:cNvPr id="16" name="Text 14"/>
          <p:cNvSpPr/>
          <p:nvPr/>
        </p:nvSpPr>
        <p:spPr>
          <a:xfrm>
            <a:off x="9897427" y="3525083"/>
            <a:ext cx="3681770" cy="7086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1E306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Федеральные рабочие программы</a:t>
            </a:r>
            <a:endParaRPr lang="en-US" sz="2200" dirty="0"/>
          </a:p>
        </p:txBody>
      </p:sp>
      <p:sp>
        <p:nvSpPr>
          <p:cNvPr id="17" name="Text 15"/>
          <p:cNvSpPr/>
          <p:nvPr/>
        </p:nvSpPr>
        <p:spPr>
          <a:xfrm>
            <a:off x="9897427" y="4369832"/>
            <a:ext cx="3681770" cy="14516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«Труд (технология)», «Музыка», «ИЗО», «Физическая культура» — содержат точки сопряжения с программами допобразования.</a:t>
            </a:r>
            <a:endParaRPr lang="en-US" sz="175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198784"/>
            <a:ext cx="13042821" cy="18735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300"/>
              </a:lnSpc>
              <a:buNone/>
            </a:pPr>
            <a:r>
              <a:rPr lang="ru-RU" sz="4400" dirty="0">
                <a:solidFill>
                  <a:srgbClr val="091C5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П</a:t>
            </a:r>
            <a:r>
              <a:rPr lang="en-US" sz="4400" dirty="0" err="1" smtClean="0">
                <a:solidFill>
                  <a:srgbClr val="091C5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онятие</a:t>
            </a:r>
            <a:r>
              <a:rPr lang="en-US" sz="4400" dirty="0" smtClean="0">
                <a:solidFill>
                  <a:srgbClr val="091C5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 </a:t>
            </a:r>
            <a:r>
              <a:rPr lang="en-US" sz="4400" dirty="0">
                <a:solidFill>
                  <a:srgbClr val="091C5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и </a:t>
            </a:r>
            <a:r>
              <a:rPr lang="en-US" sz="4400" dirty="0" err="1">
                <a:solidFill>
                  <a:srgbClr val="091C5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принципы</a:t>
            </a:r>
            <a:r>
              <a:rPr lang="en-US" sz="4400" dirty="0">
                <a:solidFill>
                  <a:srgbClr val="091C5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 </a:t>
            </a:r>
            <a:r>
              <a:rPr lang="en-US" sz="4400" dirty="0" err="1" smtClean="0">
                <a:solidFill>
                  <a:srgbClr val="091C5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интеграции</a:t>
            </a:r>
            <a:endParaRPr lang="ru-RU" sz="4400" dirty="0" smtClean="0">
              <a:solidFill>
                <a:srgbClr val="091C53"/>
              </a:solidFill>
              <a:latin typeface="Instrument Sans Semi Bold" pitchFamily="34" charset="0"/>
              <a:ea typeface="Instrument Sans Semi Bold" pitchFamily="34" charset="-122"/>
              <a:cs typeface="Instrument Sans Semi Bold" pitchFamily="34" charset="-120"/>
            </a:endParaRPr>
          </a:p>
          <a:p>
            <a:pPr marL="0" indent="0" algn="l">
              <a:lnSpc>
                <a:spcPts val="5300"/>
              </a:lnSpc>
              <a:buNone/>
            </a:pPr>
            <a:endParaRPr lang="ru-RU" sz="4400" dirty="0">
              <a:solidFill>
                <a:srgbClr val="091C53"/>
              </a:solidFill>
            </a:endParaRPr>
          </a:p>
          <a:p>
            <a:pPr marL="0" indent="0" algn="l">
              <a:lnSpc>
                <a:spcPts val="5300"/>
              </a:lnSpc>
              <a:buNone/>
            </a:pPr>
            <a:endParaRPr lang="en-US" sz="4400" dirty="0"/>
          </a:p>
        </p:txBody>
      </p:sp>
      <p:sp>
        <p:nvSpPr>
          <p:cNvPr id="3" name="Text 1"/>
          <p:cNvSpPr/>
          <p:nvPr/>
        </p:nvSpPr>
        <p:spPr>
          <a:xfrm>
            <a:off x="793790" y="1630017"/>
            <a:ext cx="5005983" cy="64529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2400" dirty="0">
                <a:solidFill>
                  <a:srgbClr val="091C5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Что такое интеграция в образовании?</a:t>
            </a:r>
            <a:endParaRPr lang="en-US" sz="2400" dirty="0"/>
          </a:p>
        </p:txBody>
      </p:sp>
      <p:sp>
        <p:nvSpPr>
          <p:cNvPr id="4" name="Text 2"/>
          <p:cNvSpPr/>
          <p:nvPr/>
        </p:nvSpPr>
        <p:spPr>
          <a:xfrm>
            <a:off x="793790" y="2275311"/>
            <a:ext cx="6258520" cy="141681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240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Интеграция — это </a:t>
            </a:r>
            <a:r>
              <a:rPr lang="en-US" sz="2400" b="1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целенаправленное объединение содержания</a:t>
            </a:r>
            <a:r>
              <a:rPr lang="en-US" sz="240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 учебных предметов и дополнительных программ, направленное на формирование у обучающихся целостной картины мира и достижение метапредметных результатов.</a:t>
            </a:r>
            <a:endParaRPr lang="en-US" sz="2400" dirty="0"/>
          </a:p>
        </p:txBody>
      </p:sp>
      <p:sp>
        <p:nvSpPr>
          <p:cNvPr id="5" name="Text 3"/>
          <p:cNvSpPr/>
          <p:nvPr/>
        </p:nvSpPr>
        <p:spPr>
          <a:xfrm>
            <a:off x="7585710" y="1398865"/>
            <a:ext cx="2807018" cy="55379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2400" dirty="0">
                <a:solidFill>
                  <a:srgbClr val="091C5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Ключевые принципы</a:t>
            </a:r>
            <a:endParaRPr lang="en-US" sz="2400" dirty="0"/>
          </a:p>
        </p:txBody>
      </p:sp>
      <p:sp>
        <p:nvSpPr>
          <p:cNvPr id="7" name="Text 4"/>
          <p:cNvSpPr/>
          <p:nvPr/>
        </p:nvSpPr>
        <p:spPr>
          <a:xfrm>
            <a:off x="8285917" y="1952663"/>
            <a:ext cx="3362744" cy="5122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2400" b="1" dirty="0" err="1" smtClean="0">
                <a:solidFill>
                  <a:srgbClr val="1E306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Целесообразность</a:t>
            </a:r>
            <a:r>
              <a:rPr lang="ru-RU" sz="2400" dirty="0" smtClean="0">
                <a:solidFill>
                  <a:srgbClr val="1E306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 </a:t>
            </a:r>
            <a:endParaRPr lang="en-US" sz="2400" dirty="0"/>
          </a:p>
        </p:txBody>
      </p:sp>
      <p:sp>
        <p:nvSpPr>
          <p:cNvPr id="8" name="Text 5"/>
          <p:cNvSpPr/>
          <p:nvPr/>
        </p:nvSpPr>
        <p:spPr>
          <a:xfrm>
            <a:off x="7863965" y="2464904"/>
            <a:ext cx="5980266" cy="84195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240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Интеграция служит образовательной цели, а не самоцели</a:t>
            </a:r>
            <a:endParaRPr lang="en-US" sz="2400" dirty="0"/>
          </a:p>
        </p:txBody>
      </p:sp>
      <p:sp>
        <p:nvSpPr>
          <p:cNvPr id="10" name="Text 6"/>
          <p:cNvSpPr/>
          <p:nvPr/>
        </p:nvSpPr>
        <p:spPr>
          <a:xfrm>
            <a:off x="8285917" y="3306858"/>
            <a:ext cx="2693551" cy="5892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2400" b="1" dirty="0">
                <a:solidFill>
                  <a:srgbClr val="1E306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Системность</a:t>
            </a:r>
            <a:endParaRPr lang="en-US" sz="2400" b="1" dirty="0"/>
          </a:p>
        </p:txBody>
      </p:sp>
      <p:sp>
        <p:nvSpPr>
          <p:cNvPr id="11" name="Text 7"/>
          <p:cNvSpPr/>
          <p:nvPr/>
        </p:nvSpPr>
        <p:spPr>
          <a:xfrm>
            <a:off x="7863965" y="3896139"/>
            <a:ext cx="5980266" cy="83488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240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Связи между предметами устойчивы и последовательны</a:t>
            </a:r>
            <a:endParaRPr lang="en-US" sz="2400" dirty="0"/>
          </a:p>
        </p:txBody>
      </p:sp>
      <p:sp>
        <p:nvSpPr>
          <p:cNvPr id="13" name="Text 8"/>
          <p:cNvSpPr/>
          <p:nvPr/>
        </p:nvSpPr>
        <p:spPr>
          <a:xfrm>
            <a:off x="8285917" y="4731026"/>
            <a:ext cx="2693551" cy="4770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2400" b="1" dirty="0">
                <a:solidFill>
                  <a:srgbClr val="1E306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Добровольность</a:t>
            </a:r>
            <a:endParaRPr lang="en-US" sz="2400" b="1" dirty="0"/>
          </a:p>
        </p:txBody>
      </p:sp>
      <p:sp>
        <p:nvSpPr>
          <p:cNvPr id="14" name="Text 9"/>
          <p:cNvSpPr/>
          <p:nvPr/>
        </p:nvSpPr>
        <p:spPr>
          <a:xfrm>
            <a:off x="7863965" y="5426765"/>
            <a:ext cx="5980266" cy="67586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240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Педагог и ребёнок — активные участники процесса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855821"/>
            <a:ext cx="9453443" cy="46077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600"/>
              </a:lnSpc>
              <a:buNone/>
            </a:pPr>
            <a:r>
              <a:rPr lang="en-US" sz="2900" dirty="0">
                <a:solidFill>
                  <a:srgbClr val="091C5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Организационные модели и механизмы интеграции</a:t>
            </a:r>
            <a:endParaRPr lang="en-US" sz="2900" dirty="0"/>
          </a:p>
        </p:txBody>
      </p:sp>
      <p:sp>
        <p:nvSpPr>
          <p:cNvPr id="3" name="Shape 1"/>
          <p:cNvSpPr/>
          <p:nvPr/>
        </p:nvSpPr>
        <p:spPr>
          <a:xfrm>
            <a:off x="793790" y="1508165"/>
            <a:ext cx="6473547" cy="971669"/>
          </a:xfrm>
          <a:prstGeom prst="roundRect">
            <a:avLst>
              <a:gd name="adj" fmla="val 13656"/>
            </a:avLst>
          </a:prstGeom>
          <a:solidFill>
            <a:srgbClr val="CEE6FD"/>
          </a:solidFill>
          <a:ln/>
        </p:spPr>
      </p:sp>
      <p:sp>
        <p:nvSpPr>
          <p:cNvPr id="4" name="Text 2"/>
          <p:cNvSpPr/>
          <p:nvPr/>
        </p:nvSpPr>
        <p:spPr>
          <a:xfrm>
            <a:off x="941189" y="1655564"/>
            <a:ext cx="2005489" cy="23038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450" dirty="0">
                <a:solidFill>
                  <a:srgbClr val="1E306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Параллельная модель</a:t>
            </a:r>
            <a:endParaRPr lang="en-US" sz="1450" dirty="0"/>
          </a:p>
        </p:txBody>
      </p:sp>
      <p:sp>
        <p:nvSpPr>
          <p:cNvPr id="5" name="Text 3"/>
          <p:cNvSpPr/>
          <p:nvPr/>
        </p:nvSpPr>
        <p:spPr>
          <a:xfrm>
            <a:off x="941189" y="1943338"/>
            <a:ext cx="6178748" cy="3890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1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Учебный предмет и программа допобразования реализуются независимо, но с согласованным содержанием и общими темами.</a:t>
            </a:r>
            <a:endParaRPr lang="en-US" sz="1150" dirty="0"/>
          </a:p>
        </p:txBody>
      </p:sp>
      <p:sp>
        <p:nvSpPr>
          <p:cNvPr id="6" name="Shape 4"/>
          <p:cNvSpPr/>
          <p:nvPr/>
        </p:nvSpPr>
        <p:spPr>
          <a:xfrm>
            <a:off x="7363063" y="1508165"/>
            <a:ext cx="6473547" cy="971669"/>
          </a:xfrm>
          <a:prstGeom prst="roundRect">
            <a:avLst>
              <a:gd name="adj" fmla="val 13656"/>
            </a:avLst>
          </a:prstGeom>
          <a:solidFill>
            <a:srgbClr val="CEE6FD"/>
          </a:solidFill>
          <a:ln/>
        </p:spPr>
      </p:sp>
      <p:sp>
        <p:nvSpPr>
          <p:cNvPr id="7" name="Text 5"/>
          <p:cNvSpPr/>
          <p:nvPr/>
        </p:nvSpPr>
        <p:spPr>
          <a:xfrm>
            <a:off x="7510462" y="1655564"/>
            <a:ext cx="1842968" cy="23038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450" dirty="0">
                <a:solidFill>
                  <a:srgbClr val="1E306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Встроенная модель</a:t>
            </a:r>
            <a:endParaRPr lang="en-US" sz="1450" dirty="0"/>
          </a:p>
        </p:txBody>
      </p:sp>
      <p:sp>
        <p:nvSpPr>
          <p:cNvPr id="8" name="Text 6"/>
          <p:cNvSpPr/>
          <p:nvPr/>
        </p:nvSpPr>
        <p:spPr>
          <a:xfrm>
            <a:off x="7510462" y="1943338"/>
            <a:ext cx="6178748" cy="3890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1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Блоки допобразования органично включаются в структуру урока или учебного курса как дополняющий компонент.</a:t>
            </a:r>
            <a:endParaRPr lang="en-US" sz="1150" dirty="0"/>
          </a:p>
        </p:txBody>
      </p:sp>
      <p:sp>
        <p:nvSpPr>
          <p:cNvPr id="9" name="Shape 7"/>
          <p:cNvSpPr/>
          <p:nvPr/>
        </p:nvSpPr>
        <p:spPr>
          <a:xfrm>
            <a:off x="793790" y="2575560"/>
            <a:ext cx="6473547" cy="971669"/>
          </a:xfrm>
          <a:prstGeom prst="roundRect">
            <a:avLst>
              <a:gd name="adj" fmla="val 13656"/>
            </a:avLst>
          </a:prstGeom>
          <a:solidFill>
            <a:srgbClr val="CEE6FD"/>
          </a:solidFill>
          <a:ln/>
        </p:spPr>
      </p:sp>
      <p:sp>
        <p:nvSpPr>
          <p:cNvPr id="10" name="Text 8"/>
          <p:cNvSpPr/>
          <p:nvPr/>
        </p:nvSpPr>
        <p:spPr>
          <a:xfrm>
            <a:off x="941189" y="2722959"/>
            <a:ext cx="1842968" cy="23038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450" dirty="0">
                <a:solidFill>
                  <a:srgbClr val="1E306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Проектная модель</a:t>
            </a:r>
            <a:endParaRPr lang="en-US" sz="1450" dirty="0"/>
          </a:p>
        </p:txBody>
      </p:sp>
      <p:sp>
        <p:nvSpPr>
          <p:cNvPr id="11" name="Text 9"/>
          <p:cNvSpPr/>
          <p:nvPr/>
        </p:nvSpPr>
        <p:spPr>
          <a:xfrm>
            <a:off x="941189" y="3010733"/>
            <a:ext cx="6178748" cy="3890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1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Реализация совместных проектов, объединяющих несколько предметов и направлений допобразования вокруг единой темы.</a:t>
            </a:r>
            <a:endParaRPr lang="en-US" sz="1150" dirty="0"/>
          </a:p>
        </p:txBody>
      </p:sp>
      <p:sp>
        <p:nvSpPr>
          <p:cNvPr id="12" name="Shape 10"/>
          <p:cNvSpPr/>
          <p:nvPr/>
        </p:nvSpPr>
        <p:spPr>
          <a:xfrm>
            <a:off x="7363063" y="2575560"/>
            <a:ext cx="6473547" cy="971669"/>
          </a:xfrm>
          <a:prstGeom prst="roundRect">
            <a:avLst>
              <a:gd name="adj" fmla="val 13656"/>
            </a:avLst>
          </a:prstGeom>
          <a:solidFill>
            <a:srgbClr val="CEE6FD"/>
          </a:solidFill>
          <a:ln/>
        </p:spPr>
      </p:sp>
      <p:sp>
        <p:nvSpPr>
          <p:cNvPr id="13" name="Text 11"/>
          <p:cNvSpPr/>
          <p:nvPr/>
        </p:nvSpPr>
        <p:spPr>
          <a:xfrm>
            <a:off x="7510462" y="2722959"/>
            <a:ext cx="1842968" cy="23038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450" dirty="0">
                <a:solidFill>
                  <a:srgbClr val="1E306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Сетевая модель</a:t>
            </a:r>
            <a:endParaRPr lang="en-US" sz="1450" dirty="0"/>
          </a:p>
        </p:txBody>
      </p:sp>
      <p:sp>
        <p:nvSpPr>
          <p:cNvPr id="14" name="Text 12"/>
          <p:cNvSpPr/>
          <p:nvPr/>
        </p:nvSpPr>
        <p:spPr>
          <a:xfrm>
            <a:off x="7510462" y="3010733"/>
            <a:ext cx="6178748" cy="3890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1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Взаимодействие нескольких образовательных организаций: школы, учреждения допобразования, вуза, предприятия.</a:t>
            </a:r>
            <a:endParaRPr lang="en-US" sz="1150" dirty="0"/>
          </a:p>
        </p:txBody>
      </p:sp>
      <p:pic>
        <p:nvPicPr>
          <p:cNvPr id="1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76337" y="3654981"/>
            <a:ext cx="8477726" cy="3718798"/>
          </a:xfrm>
          <a:prstGeom prst="rect">
            <a:avLst/>
          </a:prstGeom>
        </p:spPr>
      </p:pic>
      <p:sp>
        <p:nvSpPr>
          <p:cNvPr id="16" name="Text 13"/>
          <p:cNvSpPr/>
          <p:nvPr/>
        </p:nvSpPr>
        <p:spPr>
          <a:xfrm>
            <a:off x="5645558" y="6442454"/>
            <a:ext cx="1281297" cy="22941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1800"/>
              </a:lnSpc>
              <a:buNone/>
            </a:pPr>
            <a:r>
              <a:rPr lang="en-US" sz="1400" dirty="0">
                <a:solidFill>
                  <a:srgbClr val="091C5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Разработка</a:t>
            </a:r>
            <a:endParaRPr lang="en-US" sz="1400" dirty="0"/>
          </a:p>
        </p:txBody>
      </p:sp>
      <p:sp>
        <p:nvSpPr>
          <p:cNvPr id="17" name="Text 14"/>
          <p:cNvSpPr/>
          <p:nvPr/>
        </p:nvSpPr>
        <p:spPr>
          <a:xfrm>
            <a:off x="5645558" y="6737128"/>
            <a:ext cx="1281297" cy="30283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1150"/>
              </a:lnSpc>
              <a:buNone/>
            </a:pPr>
            <a:r>
              <a:rPr lang="en-US" sz="11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Интегрированные занятия</a:t>
            </a:r>
            <a:endParaRPr lang="en-US" sz="1150" dirty="0"/>
          </a:p>
        </p:txBody>
      </p:sp>
      <p:sp>
        <p:nvSpPr>
          <p:cNvPr id="18" name="Text 15"/>
          <p:cNvSpPr/>
          <p:nvPr/>
        </p:nvSpPr>
        <p:spPr>
          <a:xfrm>
            <a:off x="9715934" y="6291038"/>
            <a:ext cx="1281297" cy="22941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1800"/>
              </a:lnSpc>
              <a:buNone/>
            </a:pPr>
            <a:r>
              <a:rPr lang="en-US" sz="1400" dirty="0">
                <a:solidFill>
                  <a:srgbClr val="091C5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Сеть</a:t>
            </a:r>
            <a:endParaRPr lang="en-US" sz="1400" dirty="0"/>
          </a:p>
        </p:txBody>
      </p:sp>
      <p:sp>
        <p:nvSpPr>
          <p:cNvPr id="19" name="Text 16"/>
          <p:cNvSpPr/>
          <p:nvPr/>
        </p:nvSpPr>
        <p:spPr>
          <a:xfrm>
            <a:off x="9715934" y="6585712"/>
            <a:ext cx="1281297" cy="45424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1150"/>
              </a:lnSpc>
              <a:buNone/>
            </a:pPr>
            <a:r>
              <a:rPr lang="en-US" sz="11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Сетевое взаимодействие организаций</a:t>
            </a:r>
            <a:endParaRPr lang="en-US" sz="1150" dirty="0"/>
          </a:p>
        </p:txBody>
      </p:sp>
      <p:sp>
        <p:nvSpPr>
          <p:cNvPr id="20" name="Text 17"/>
          <p:cNvSpPr/>
          <p:nvPr/>
        </p:nvSpPr>
        <p:spPr>
          <a:xfrm>
            <a:off x="3655233" y="3989216"/>
            <a:ext cx="1281297" cy="22941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1800"/>
              </a:lnSpc>
              <a:buNone/>
            </a:pPr>
            <a:r>
              <a:rPr lang="en-US" sz="1400" dirty="0">
                <a:solidFill>
                  <a:srgbClr val="091C5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Согласование</a:t>
            </a:r>
            <a:endParaRPr lang="en-US" sz="1400" dirty="0"/>
          </a:p>
        </p:txBody>
      </p:sp>
      <p:sp>
        <p:nvSpPr>
          <p:cNvPr id="21" name="Text 18"/>
          <p:cNvSpPr/>
          <p:nvPr/>
        </p:nvSpPr>
        <p:spPr>
          <a:xfrm>
            <a:off x="3655233" y="4283890"/>
            <a:ext cx="1281297" cy="45424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1150"/>
              </a:lnSpc>
              <a:buNone/>
            </a:pPr>
            <a:r>
              <a:rPr lang="en-US" sz="11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Согласование рабочих программ</a:t>
            </a:r>
            <a:endParaRPr lang="en-US" sz="1150" dirty="0"/>
          </a:p>
        </p:txBody>
      </p:sp>
      <p:sp>
        <p:nvSpPr>
          <p:cNvPr id="22" name="Text 19"/>
          <p:cNvSpPr/>
          <p:nvPr/>
        </p:nvSpPr>
        <p:spPr>
          <a:xfrm>
            <a:off x="7709295" y="3989216"/>
            <a:ext cx="1281297" cy="22941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1800"/>
              </a:lnSpc>
              <a:buNone/>
            </a:pPr>
            <a:r>
              <a:rPr lang="en-US" sz="1400" dirty="0">
                <a:solidFill>
                  <a:srgbClr val="091C5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Проекты</a:t>
            </a:r>
            <a:endParaRPr lang="en-US" sz="1400" dirty="0"/>
          </a:p>
        </p:txBody>
      </p:sp>
      <p:sp>
        <p:nvSpPr>
          <p:cNvPr id="23" name="Text 20"/>
          <p:cNvSpPr/>
          <p:nvPr/>
        </p:nvSpPr>
        <p:spPr>
          <a:xfrm>
            <a:off x="7709295" y="4283890"/>
            <a:ext cx="1281297" cy="45424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1150"/>
              </a:lnSpc>
              <a:buNone/>
            </a:pPr>
            <a:r>
              <a:rPr lang="en-US" sz="11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Совместная проектная деятельность</a:t>
            </a:r>
            <a:endParaRPr lang="en-US" sz="115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76072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80190" y="2872978"/>
            <a:ext cx="7556421" cy="14175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ru-RU" sz="4450" dirty="0">
                <a:solidFill>
                  <a:srgbClr val="091C5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А</a:t>
            </a:r>
            <a:r>
              <a:rPr lang="en-US" sz="4450" dirty="0" err="1" smtClean="0">
                <a:solidFill>
                  <a:srgbClr val="091C5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нализ</a:t>
            </a:r>
            <a:r>
              <a:rPr lang="en-US" sz="4450" dirty="0" smtClean="0">
                <a:solidFill>
                  <a:srgbClr val="091C5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 </a:t>
            </a:r>
            <a:r>
              <a:rPr lang="en-US" sz="4450" dirty="0">
                <a:solidFill>
                  <a:srgbClr val="091C5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успешных практик</a:t>
            </a:r>
            <a:endParaRPr lang="en-US" sz="4450" dirty="0"/>
          </a:p>
        </p:txBody>
      </p:sp>
      <p:sp>
        <p:nvSpPr>
          <p:cNvPr id="4" name="Text 1"/>
          <p:cNvSpPr/>
          <p:nvPr/>
        </p:nvSpPr>
        <p:spPr>
          <a:xfrm>
            <a:off x="6280190" y="4630698"/>
            <a:ext cx="7556421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Разбор реальных программ, реализованных в образовательных организациях России</a:t>
            </a:r>
            <a:endParaRPr lang="en-US" sz="175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938093"/>
            <a:ext cx="8932545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091C5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Примеры успешной интеграции</a:t>
            </a:r>
            <a:endParaRPr lang="en-US" sz="445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3790" y="2100501"/>
            <a:ext cx="914876" cy="914876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992154" y="2100501"/>
            <a:ext cx="2960251" cy="106299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1E306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«Школа музыкальной культуры»</a:t>
            </a:r>
            <a:endParaRPr lang="en-US" sz="2200" dirty="0"/>
          </a:p>
        </p:txBody>
      </p:sp>
      <p:sp>
        <p:nvSpPr>
          <p:cNvPr id="5" name="Text 2"/>
          <p:cNvSpPr/>
          <p:nvPr/>
        </p:nvSpPr>
        <p:spPr>
          <a:xfrm>
            <a:off x="1992154" y="3299579"/>
            <a:ext cx="2960251" cy="3991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Интеграция предмета «Музыка» с программами допобразования по вокалу и инструментальному исполнительству. Метапредметный результат: эстетическое развитие и коммуникативные навыки.</a:t>
            </a:r>
            <a:endParaRPr lang="en-US" sz="1750" dirty="0"/>
          </a:p>
        </p:txBody>
      </p:sp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35893" y="2100501"/>
            <a:ext cx="914876" cy="914876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6434257" y="2100501"/>
            <a:ext cx="2960251" cy="7086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1E306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«Многоцветье Ямала»</a:t>
            </a:r>
            <a:endParaRPr lang="en-US" sz="2200" dirty="0"/>
          </a:p>
        </p:txBody>
      </p:sp>
      <p:sp>
        <p:nvSpPr>
          <p:cNvPr id="8" name="Text 4"/>
          <p:cNvSpPr/>
          <p:nvPr/>
        </p:nvSpPr>
        <p:spPr>
          <a:xfrm>
            <a:off x="6434257" y="2945249"/>
            <a:ext cx="2960251" cy="29032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Регионально ориентированная программа, соединяющая ИЗО, технологию и краеведение ЯНАО. Формирует культурную идентичность и экологическое мышление.</a:t>
            </a:r>
            <a:endParaRPr lang="en-US" sz="1750" dirty="0"/>
          </a:p>
        </p:txBody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677995" y="2100501"/>
            <a:ext cx="914876" cy="914876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10876359" y="2100501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1E306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«Пёстрая карусель»</a:t>
            </a:r>
            <a:endParaRPr lang="en-US" sz="2200" dirty="0"/>
          </a:p>
        </p:txBody>
      </p:sp>
      <p:sp>
        <p:nvSpPr>
          <p:cNvPr id="11" name="Text 6"/>
          <p:cNvSpPr/>
          <p:nvPr/>
        </p:nvSpPr>
        <p:spPr>
          <a:xfrm>
            <a:off x="10876359" y="2590919"/>
            <a:ext cx="2960251" cy="29032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Модульный формат для начальной школы: интеграция изобразительного творчества, театра и физической активности в единый развивающий цикл.</a:t>
            </a:r>
            <a:endParaRPr lang="en-US" sz="175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747474"/>
            <a:ext cx="12166836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 smtClean="0">
                <a:solidFill>
                  <a:srgbClr val="091C5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 </a:t>
            </a:r>
            <a:r>
              <a:rPr lang="ru-RU" sz="4450" dirty="0" smtClean="0">
                <a:solidFill>
                  <a:srgbClr val="091C5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Наиболее актуальные</a:t>
            </a:r>
            <a:r>
              <a:rPr lang="en-US" sz="4450" dirty="0" smtClean="0">
                <a:solidFill>
                  <a:srgbClr val="091C5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 </a:t>
            </a:r>
            <a:r>
              <a:rPr lang="en-US" sz="4450" dirty="0" err="1" smtClean="0">
                <a:solidFill>
                  <a:srgbClr val="091C5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практики</a:t>
            </a:r>
            <a:r>
              <a:rPr lang="ru-RU" sz="4450" dirty="0" smtClean="0">
                <a:solidFill>
                  <a:srgbClr val="091C5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 нашего региона</a:t>
            </a:r>
            <a:endParaRPr lang="en-US" sz="4450" dirty="0"/>
          </a:p>
        </p:txBody>
      </p:sp>
      <p:sp>
        <p:nvSpPr>
          <p:cNvPr id="3" name="Shape 1"/>
          <p:cNvSpPr/>
          <p:nvPr/>
        </p:nvSpPr>
        <p:spPr>
          <a:xfrm>
            <a:off x="793790" y="1909882"/>
            <a:ext cx="6407944" cy="2819519"/>
          </a:xfrm>
          <a:prstGeom prst="roundRect">
            <a:avLst>
              <a:gd name="adj" fmla="val 5189"/>
            </a:avLst>
          </a:prstGeom>
          <a:solidFill>
            <a:srgbClr val="FFFFFF"/>
          </a:solidFill>
          <a:ln w="30480">
            <a:solidFill>
              <a:srgbClr val="B4CCE3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763310" y="1909882"/>
            <a:ext cx="121920" cy="2819519"/>
          </a:xfrm>
          <a:prstGeom prst="roundRect">
            <a:avLst>
              <a:gd name="adj" fmla="val 167442"/>
            </a:avLst>
          </a:prstGeom>
          <a:solidFill>
            <a:srgbClr val="84C1FA"/>
          </a:solidFill>
          <a:ln/>
        </p:spPr>
      </p:sp>
      <p:sp>
        <p:nvSpPr>
          <p:cNvPr id="5" name="Text 3"/>
          <p:cNvSpPr/>
          <p:nvPr/>
        </p:nvSpPr>
        <p:spPr>
          <a:xfrm>
            <a:off x="1142524" y="2167176"/>
            <a:ext cx="5646777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1E306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Модульное обучение английскому языку</a:t>
            </a:r>
            <a:endParaRPr lang="en-US" sz="2200" dirty="0"/>
          </a:p>
        </p:txBody>
      </p:sp>
      <p:sp>
        <p:nvSpPr>
          <p:cNvPr id="6" name="Text 4"/>
          <p:cNvSpPr/>
          <p:nvPr/>
        </p:nvSpPr>
        <p:spPr>
          <a:xfrm>
            <a:off x="1142524" y="2657594"/>
            <a:ext cx="5801916" cy="181451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Предмет «Иностранный язык» + программы допобразования (медиа, дебаты, театр на английском). Учащиеся применяют язык в реальных коммуникативных ситуациях, что резко повышает мотивацию.</a:t>
            </a:r>
            <a:endParaRPr lang="en-US" sz="1750" dirty="0"/>
          </a:p>
        </p:txBody>
      </p:sp>
      <p:sp>
        <p:nvSpPr>
          <p:cNvPr id="7" name="Shape 5"/>
          <p:cNvSpPr/>
          <p:nvPr/>
        </p:nvSpPr>
        <p:spPr>
          <a:xfrm>
            <a:off x="7428548" y="1909882"/>
            <a:ext cx="6408063" cy="2819519"/>
          </a:xfrm>
          <a:prstGeom prst="roundRect">
            <a:avLst>
              <a:gd name="adj" fmla="val 5189"/>
            </a:avLst>
          </a:prstGeom>
          <a:solidFill>
            <a:srgbClr val="FFFFFF"/>
          </a:solidFill>
          <a:ln w="30480">
            <a:solidFill>
              <a:srgbClr val="B4CCE3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7398067" y="1909882"/>
            <a:ext cx="121920" cy="2819519"/>
          </a:xfrm>
          <a:prstGeom prst="roundRect">
            <a:avLst>
              <a:gd name="adj" fmla="val 167442"/>
            </a:avLst>
          </a:prstGeom>
          <a:solidFill>
            <a:srgbClr val="84C1FA"/>
          </a:solidFill>
          <a:ln/>
        </p:spPr>
      </p:sp>
      <p:sp>
        <p:nvSpPr>
          <p:cNvPr id="9" name="Text 7"/>
          <p:cNvSpPr/>
          <p:nvPr/>
        </p:nvSpPr>
        <p:spPr>
          <a:xfrm>
            <a:off x="7777282" y="2167176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1E306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«Кванториум»</a:t>
            </a:r>
            <a:endParaRPr lang="en-US" sz="2200" dirty="0"/>
          </a:p>
        </p:txBody>
      </p:sp>
      <p:sp>
        <p:nvSpPr>
          <p:cNvPr id="10" name="Text 8"/>
          <p:cNvSpPr/>
          <p:nvPr/>
        </p:nvSpPr>
        <p:spPr>
          <a:xfrm>
            <a:off x="7777282" y="2657594"/>
            <a:ext cx="5802035" cy="181451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Технопарк дополнительного образования интегрирован с предметами «Физика», «Математика», «Информатика», «Технология». Проектная деятельность формирует инженерное мышление и навыки XXI века.</a:t>
            </a:r>
            <a:endParaRPr lang="en-US" sz="1750" dirty="0"/>
          </a:p>
        </p:txBody>
      </p:sp>
      <p:sp>
        <p:nvSpPr>
          <p:cNvPr id="11" name="Shape 9"/>
          <p:cNvSpPr/>
          <p:nvPr/>
        </p:nvSpPr>
        <p:spPr>
          <a:xfrm>
            <a:off x="630436" y="4984552"/>
            <a:ext cx="6571417" cy="2497455"/>
          </a:xfrm>
          <a:prstGeom prst="roundRect">
            <a:avLst>
              <a:gd name="adj" fmla="val 13079"/>
            </a:avLst>
          </a:prstGeom>
          <a:solidFill>
            <a:srgbClr val="84C1FA"/>
          </a:solidFill>
          <a:ln/>
        </p:spPr>
      </p:sp>
      <p:sp>
        <p:nvSpPr>
          <p:cNvPr id="12" name="Text 10"/>
          <p:cNvSpPr/>
          <p:nvPr/>
        </p:nvSpPr>
        <p:spPr>
          <a:xfrm>
            <a:off x="857250" y="5211366"/>
            <a:ext cx="364676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091C5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Сильные стороны практик</a:t>
            </a:r>
            <a:endParaRPr lang="en-US" sz="2200" dirty="0"/>
          </a:p>
        </p:txBody>
      </p:sp>
      <p:sp>
        <p:nvSpPr>
          <p:cNvPr id="13" name="Text 11"/>
          <p:cNvSpPr/>
          <p:nvPr/>
        </p:nvSpPr>
        <p:spPr>
          <a:xfrm>
            <a:off x="857250" y="5792510"/>
            <a:ext cx="6117788" cy="124729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Высокая мотивация обучающихся</a:t>
            </a:r>
            <a:endParaRPr lang="en-US" sz="1750" dirty="0"/>
          </a:p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Достижение метапредметных результатов</a:t>
            </a:r>
            <a:endParaRPr lang="en-US" sz="1750" dirty="0"/>
          </a:p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Укрепление связи школы и допобразования</a:t>
            </a:r>
            <a:endParaRPr lang="en-US" sz="1750" dirty="0"/>
          </a:p>
        </p:txBody>
      </p:sp>
      <p:sp>
        <p:nvSpPr>
          <p:cNvPr id="14" name="Text 12"/>
          <p:cNvSpPr/>
          <p:nvPr/>
        </p:nvSpPr>
        <p:spPr>
          <a:xfrm>
            <a:off x="7599521" y="5211366"/>
            <a:ext cx="3098483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091C5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Возможные трудности</a:t>
            </a:r>
            <a:endParaRPr lang="en-US" sz="2200" dirty="0"/>
          </a:p>
        </p:txBody>
      </p:sp>
      <p:sp>
        <p:nvSpPr>
          <p:cNvPr id="15" name="Text 13"/>
          <p:cNvSpPr/>
          <p:nvPr/>
        </p:nvSpPr>
        <p:spPr>
          <a:xfrm>
            <a:off x="7599521" y="5792510"/>
            <a:ext cx="6244709" cy="161020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Согласование расписания и нагрузки педагогов</a:t>
            </a:r>
            <a:endParaRPr lang="en-US" sz="1750" dirty="0"/>
          </a:p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Необходимость совместного планирования программ</a:t>
            </a:r>
            <a:endParaRPr lang="en-US" sz="1750" dirty="0"/>
          </a:p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Ресурсное и методическое обеспечение</a:t>
            </a:r>
            <a:endParaRPr lang="en-US" sz="175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76072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80190" y="1067872"/>
            <a:ext cx="7139940" cy="5669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450"/>
              </a:lnSpc>
              <a:buNone/>
            </a:pPr>
            <a:endParaRPr lang="en-US" sz="3550" dirty="0"/>
          </a:p>
        </p:txBody>
      </p:sp>
      <p:sp>
        <p:nvSpPr>
          <p:cNvPr id="13" name="Text 8"/>
          <p:cNvSpPr/>
          <p:nvPr/>
        </p:nvSpPr>
        <p:spPr>
          <a:xfrm>
            <a:off x="10312360" y="3093958"/>
            <a:ext cx="3342799" cy="78366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050"/>
              </a:lnSpc>
              <a:buNone/>
            </a:pPr>
            <a:endParaRPr lang="en-US" sz="1400" dirty="0"/>
          </a:p>
        </p:txBody>
      </p:sp>
      <p:sp>
        <p:nvSpPr>
          <p:cNvPr id="18" name="Text 12"/>
          <p:cNvSpPr/>
          <p:nvPr/>
        </p:nvSpPr>
        <p:spPr>
          <a:xfrm>
            <a:off x="6461641" y="5445681"/>
            <a:ext cx="7193518" cy="52244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050"/>
              </a:lnSpc>
              <a:buNone/>
            </a:pPr>
            <a:endParaRPr lang="en-US" sz="1400" dirty="0"/>
          </a:p>
        </p:txBody>
      </p:sp>
      <p:sp>
        <p:nvSpPr>
          <p:cNvPr id="19" name="Text 13"/>
          <p:cNvSpPr/>
          <p:nvPr/>
        </p:nvSpPr>
        <p:spPr>
          <a:xfrm>
            <a:off x="6552367" y="1351361"/>
            <a:ext cx="7284244" cy="141171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280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Интеграция — это не смешение предметов, а создание нового качества образования, при котором целое становится больше суммы его частей.</a:t>
            </a:r>
            <a:endParaRPr lang="en-US" sz="2800" dirty="0"/>
          </a:p>
        </p:txBody>
      </p:sp>
      <p:sp>
        <p:nvSpPr>
          <p:cNvPr id="20" name="Shape 14"/>
          <p:cNvSpPr/>
          <p:nvPr/>
        </p:nvSpPr>
        <p:spPr>
          <a:xfrm>
            <a:off x="6280190" y="6312813"/>
            <a:ext cx="22860" cy="848916"/>
          </a:xfrm>
          <a:prstGeom prst="rect">
            <a:avLst/>
          </a:prstGeom>
          <a:solidFill>
            <a:srgbClr val="84C1FA"/>
          </a:solidFill>
          <a:ln/>
        </p:spPr>
      </p:sp>
      <p:sp>
        <p:nvSpPr>
          <p:cNvPr id="21" name="Прямоугольник 20"/>
          <p:cNvSpPr/>
          <p:nvPr/>
        </p:nvSpPr>
        <p:spPr>
          <a:xfrm>
            <a:off x="6997148" y="3453081"/>
            <a:ext cx="6839462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lnSpc>
                <a:spcPts val="2400"/>
              </a:lnSpc>
              <a:buSzPct val="100000"/>
              <a:buFontTx/>
              <a:buChar char="•"/>
            </a:pPr>
            <a:endParaRPr lang="ru-RU" sz="1600" dirty="0" smtClean="0">
              <a:solidFill>
                <a:srgbClr val="1E3063"/>
              </a:solidFill>
              <a:latin typeface="Instrument Sans Medium" pitchFamily="34" charset="0"/>
              <a:ea typeface="Instrument Sans Medium" pitchFamily="34" charset="-122"/>
              <a:cs typeface="Instrument Sans Medium" pitchFamily="34" charset="-120"/>
            </a:endParaRPr>
          </a:p>
          <a:p>
            <a:pPr lvl="0">
              <a:lnSpc>
                <a:spcPts val="2400"/>
              </a:lnSpc>
              <a:buSzPct val="100000"/>
            </a:pPr>
            <a:r>
              <a:rPr lang="en-US" sz="2800" dirty="0" err="1">
                <a:solidFill>
                  <a:srgbClr val="091C5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Почему</a:t>
            </a:r>
            <a:r>
              <a:rPr lang="en-US" sz="2800" dirty="0">
                <a:solidFill>
                  <a:srgbClr val="091C5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 </a:t>
            </a:r>
            <a:r>
              <a:rPr lang="en-US" sz="2800" dirty="0" err="1">
                <a:solidFill>
                  <a:srgbClr val="091C5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интеграция</a:t>
            </a:r>
            <a:r>
              <a:rPr lang="en-US" sz="2800" dirty="0">
                <a:solidFill>
                  <a:srgbClr val="091C5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 </a:t>
            </a:r>
            <a:r>
              <a:rPr lang="en-US" sz="2800" dirty="0" err="1" smtClean="0">
                <a:solidFill>
                  <a:srgbClr val="091C5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важна</a:t>
            </a:r>
            <a:r>
              <a:rPr lang="ru-RU" sz="2800" dirty="0" smtClean="0">
                <a:solidFill>
                  <a:srgbClr val="091C5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?</a:t>
            </a:r>
            <a:endParaRPr lang="ru-RU" sz="2800" dirty="0">
              <a:solidFill>
                <a:srgbClr val="1E3063"/>
              </a:solidFill>
              <a:latin typeface="Instrument Sans Medium" pitchFamily="34" charset="0"/>
              <a:ea typeface="Instrument Sans Medium" pitchFamily="34" charset="-122"/>
              <a:cs typeface="Instrument Sans Medium" pitchFamily="34" charset="-120"/>
            </a:endParaRPr>
          </a:p>
          <a:p>
            <a:pPr marL="342900" lvl="0" indent="-342900">
              <a:lnSpc>
                <a:spcPts val="2400"/>
              </a:lnSpc>
              <a:buSzPct val="100000"/>
              <a:buFontTx/>
              <a:buChar char="•"/>
            </a:pPr>
            <a:endParaRPr lang="ru-RU" sz="1600" dirty="0" smtClean="0">
              <a:solidFill>
                <a:srgbClr val="1E3063"/>
              </a:solidFill>
              <a:latin typeface="Instrument Sans Medium" pitchFamily="34" charset="0"/>
              <a:ea typeface="Instrument Sans Medium" pitchFamily="34" charset="-122"/>
              <a:cs typeface="Instrument Sans Medium" pitchFamily="34" charset="-120"/>
            </a:endParaRPr>
          </a:p>
          <a:p>
            <a:pPr marL="342900" lvl="0" indent="-342900">
              <a:lnSpc>
                <a:spcPct val="150000"/>
              </a:lnSpc>
              <a:buSzPct val="100000"/>
              <a:buFontTx/>
              <a:buChar char="•"/>
            </a:pPr>
            <a:r>
              <a:rPr lang="en-US" sz="2400" dirty="0" err="1" smtClean="0">
                <a:solidFill>
                  <a:srgbClr val="1E3063"/>
                </a:solidFill>
                <a:latin typeface="Times New Roman" panose="02020603050405020304" pitchFamily="18" charset="0"/>
                <a:ea typeface="Instrument Sans Medium" pitchFamily="34" charset="-122"/>
                <a:cs typeface="Times New Roman" panose="02020603050405020304" pitchFamily="18" charset="0"/>
              </a:rPr>
              <a:t>Повышает</a:t>
            </a:r>
            <a:r>
              <a:rPr lang="en-US" sz="2400" dirty="0" smtClean="0">
                <a:solidFill>
                  <a:srgbClr val="1E3063"/>
                </a:solidFill>
                <a:latin typeface="Times New Roman" panose="02020603050405020304" pitchFamily="18" charset="0"/>
                <a:ea typeface="Instrument Sans Medium" pitchFamily="34" charset="-122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1E3063"/>
                </a:solidFill>
                <a:latin typeface="Times New Roman" panose="02020603050405020304" pitchFamily="18" charset="0"/>
                <a:ea typeface="Instrument Sans Medium" pitchFamily="34" charset="-122"/>
                <a:cs typeface="Times New Roman" panose="02020603050405020304" pitchFamily="18" charset="0"/>
              </a:rPr>
              <a:t>качество</a:t>
            </a:r>
            <a:r>
              <a:rPr lang="en-US" sz="2400" dirty="0">
                <a:solidFill>
                  <a:srgbClr val="1E3063"/>
                </a:solidFill>
                <a:latin typeface="Times New Roman" panose="02020603050405020304" pitchFamily="18" charset="0"/>
                <a:ea typeface="Instrument Sans Medium" pitchFamily="34" charset="-122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1E3063"/>
                </a:solidFill>
                <a:latin typeface="Times New Roman" panose="02020603050405020304" pitchFamily="18" charset="0"/>
                <a:ea typeface="Instrument Sans Medium" pitchFamily="34" charset="-122"/>
                <a:cs typeface="Times New Roman" panose="02020603050405020304" pitchFamily="18" charset="0"/>
              </a:rPr>
              <a:t>образовательных</a:t>
            </a:r>
            <a:r>
              <a:rPr lang="ru-RU" sz="2400" dirty="0" smtClean="0">
                <a:solidFill>
                  <a:srgbClr val="1E3063"/>
                </a:solidFill>
                <a:latin typeface="Times New Roman" panose="02020603050405020304" pitchFamily="18" charset="0"/>
                <a:ea typeface="Instrument Sans Medium" pitchFamily="34" charset="-122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1E3063"/>
                </a:solidFill>
                <a:latin typeface="Times New Roman" panose="02020603050405020304" pitchFamily="18" charset="0"/>
                <a:ea typeface="Instrument Sans Medium" pitchFamily="34" charset="-122"/>
                <a:cs typeface="Times New Roman" panose="02020603050405020304" pitchFamily="18" charset="0"/>
              </a:rPr>
              <a:t>результатов</a:t>
            </a:r>
            <a:endParaRPr lang="en-US" sz="24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50000"/>
              </a:lnSpc>
              <a:buSzPct val="100000"/>
              <a:buFontTx/>
              <a:buChar char="•"/>
            </a:pPr>
            <a:r>
              <a:rPr lang="en-US" sz="2400" dirty="0" err="1">
                <a:solidFill>
                  <a:srgbClr val="1E3063"/>
                </a:solidFill>
                <a:latin typeface="Times New Roman" panose="02020603050405020304" pitchFamily="18" charset="0"/>
                <a:ea typeface="Instrument Sans Medium" pitchFamily="34" charset="-122"/>
                <a:cs typeface="Times New Roman" panose="02020603050405020304" pitchFamily="18" charset="0"/>
              </a:rPr>
              <a:t>Обеспечивает</a:t>
            </a:r>
            <a:r>
              <a:rPr lang="en-US" sz="2400" dirty="0">
                <a:solidFill>
                  <a:srgbClr val="1E3063"/>
                </a:solidFill>
                <a:latin typeface="Times New Roman" panose="02020603050405020304" pitchFamily="18" charset="0"/>
                <a:ea typeface="Instrument Sans Medium" pitchFamily="34" charset="-122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1E3063"/>
                </a:solidFill>
                <a:latin typeface="Times New Roman" panose="02020603050405020304" pitchFamily="18" charset="0"/>
                <a:ea typeface="Instrument Sans Medium" pitchFamily="34" charset="-122"/>
                <a:cs typeface="Times New Roman" panose="02020603050405020304" pitchFamily="18" charset="0"/>
              </a:rPr>
              <a:t>непрерывность</a:t>
            </a:r>
            <a:r>
              <a:rPr lang="en-US" sz="2400" dirty="0">
                <a:solidFill>
                  <a:srgbClr val="1E3063"/>
                </a:solidFill>
                <a:latin typeface="Times New Roman" panose="02020603050405020304" pitchFamily="18" charset="0"/>
                <a:ea typeface="Instrument Sans Medium" pitchFamily="34" charset="-122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1E3063"/>
                </a:solidFill>
                <a:latin typeface="Times New Roman" panose="02020603050405020304" pitchFamily="18" charset="0"/>
                <a:ea typeface="Instrument Sans Medium" pitchFamily="34" charset="-122"/>
                <a:cs typeface="Times New Roman" panose="02020603050405020304" pitchFamily="18" charset="0"/>
              </a:rPr>
              <a:t>развития</a:t>
            </a:r>
            <a:r>
              <a:rPr lang="en-US" sz="2400" dirty="0">
                <a:solidFill>
                  <a:srgbClr val="1E3063"/>
                </a:solidFill>
                <a:latin typeface="Times New Roman" panose="02020603050405020304" pitchFamily="18" charset="0"/>
                <a:ea typeface="Instrument Sans Medium" pitchFamily="34" charset="-122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1E3063"/>
                </a:solidFill>
                <a:latin typeface="Times New Roman" panose="02020603050405020304" pitchFamily="18" charset="0"/>
                <a:ea typeface="Instrument Sans Medium" pitchFamily="34" charset="-122"/>
                <a:cs typeface="Times New Roman" panose="02020603050405020304" pitchFamily="18" charset="0"/>
              </a:rPr>
              <a:t>ребёнка</a:t>
            </a:r>
            <a:endParaRPr lang="en-US" sz="24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50000"/>
              </a:lnSpc>
              <a:buSzPct val="100000"/>
              <a:buFontTx/>
              <a:buChar char="•"/>
            </a:pPr>
            <a:r>
              <a:rPr lang="en-US" sz="2400" dirty="0" err="1">
                <a:solidFill>
                  <a:srgbClr val="1E3063"/>
                </a:solidFill>
                <a:latin typeface="Times New Roman" panose="02020603050405020304" pitchFamily="18" charset="0"/>
                <a:ea typeface="Instrument Sans Medium" pitchFamily="34" charset="-122"/>
                <a:cs typeface="Times New Roman" panose="02020603050405020304" pitchFamily="18" charset="0"/>
              </a:rPr>
              <a:t>Расширяет</a:t>
            </a:r>
            <a:r>
              <a:rPr lang="en-US" sz="2400" dirty="0">
                <a:solidFill>
                  <a:srgbClr val="1E3063"/>
                </a:solidFill>
                <a:latin typeface="Times New Roman" panose="02020603050405020304" pitchFamily="18" charset="0"/>
                <a:ea typeface="Instrument Sans Medium" pitchFamily="34" charset="-122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1E3063"/>
                </a:solidFill>
                <a:latin typeface="Times New Roman" panose="02020603050405020304" pitchFamily="18" charset="0"/>
                <a:ea typeface="Instrument Sans Medium" pitchFamily="34" charset="-122"/>
                <a:cs typeface="Times New Roman" panose="02020603050405020304" pitchFamily="18" charset="0"/>
              </a:rPr>
              <a:t>возможности</a:t>
            </a:r>
            <a:r>
              <a:rPr lang="en-US" sz="2400" dirty="0">
                <a:solidFill>
                  <a:srgbClr val="1E3063"/>
                </a:solidFill>
                <a:latin typeface="Times New Roman" panose="02020603050405020304" pitchFamily="18" charset="0"/>
                <a:ea typeface="Instrument Sans Medium" pitchFamily="34" charset="-122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1E3063"/>
                </a:solidFill>
                <a:latin typeface="Times New Roman" panose="02020603050405020304" pitchFamily="18" charset="0"/>
                <a:ea typeface="Instrument Sans Medium" pitchFamily="34" charset="-122"/>
                <a:cs typeface="Times New Roman" panose="02020603050405020304" pitchFamily="18" charset="0"/>
              </a:rPr>
              <a:t>профориентации</a:t>
            </a:r>
            <a:endParaRPr lang="en-US" sz="24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50000"/>
              </a:lnSpc>
              <a:buSzPct val="100000"/>
              <a:buFontTx/>
              <a:buChar char="•"/>
            </a:pPr>
            <a:r>
              <a:rPr lang="en-US" sz="2400" dirty="0" err="1">
                <a:solidFill>
                  <a:srgbClr val="1E3063"/>
                </a:solidFill>
                <a:latin typeface="Times New Roman" panose="02020603050405020304" pitchFamily="18" charset="0"/>
                <a:ea typeface="Instrument Sans Medium" pitchFamily="34" charset="-122"/>
                <a:cs typeface="Times New Roman" panose="02020603050405020304" pitchFamily="18" charset="0"/>
              </a:rPr>
              <a:t>Мотивирует</a:t>
            </a:r>
            <a:r>
              <a:rPr lang="en-US" sz="2400" dirty="0">
                <a:solidFill>
                  <a:srgbClr val="1E3063"/>
                </a:solidFill>
                <a:latin typeface="Times New Roman" panose="02020603050405020304" pitchFamily="18" charset="0"/>
                <a:ea typeface="Instrument Sans Medium" pitchFamily="34" charset="-122"/>
                <a:cs typeface="Times New Roman" panose="02020603050405020304" pitchFamily="18" charset="0"/>
              </a:rPr>
              <a:t> к </a:t>
            </a:r>
            <a:r>
              <a:rPr lang="en-US" sz="2400" dirty="0" err="1">
                <a:solidFill>
                  <a:srgbClr val="1E3063"/>
                </a:solidFill>
                <a:latin typeface="Times New Roman" panose="02020603050405020304" pitchFamily="18" charset="0"/>
                <a:ea typeface="Instrument Sans Medium" pitchFamily="34" charset="-122"/>
                <a:cs typeface="Times New Roman" panose="02020603050405020304" pitchFamily="18" charset="0"/>
              </a:rPr>
              <a:t>самостоятельному</a:t>
            </a:r>
            <a:r>
              <a:rPr lang="en-US" sz="2400" dirty="0">
                <a:solidFill>
                  <a:srgbClr val="1E3063"/>
                </a:solidFill>
                <a:latin typeface="Times New Roman" panose="02020603050405020304" pitchFamily="18" charset="0"/>
                <a:ea typeface="Instrument Sans Medium" pitchFamily="34" charset="-122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1E3063"/>
                </a:solidFill>
                <a:latin typeface="Times New Roman" panose="02020603050405020304" pitchFamily="18" charset="0"/>
                <a:ea typeface="Instrument Sans Medium" pitchFamily="34" charset="-122"/>
                <a:cs typeface="Times New Roman" panose="02020603050405020304" pitchFamily="18" charset="0"/>
              </a:rPr>
              <a:t>познанию</a:t>
            </a:r>
            <a:endParaRPr lang="ru-RU" sz="2400" dirty="0" smtClean="0">
              <a:solidFill>
                <a:srgbClr val="1E3063"/>
              </a:solidFill>
              <a:latin typeface="Times New Roman" panose="02020603050405020304" pitchFamily="18" charset="0"/>
              <a:ea typeface="Instrument Sans Medium" pitchFamily="34" charset="-122"/>
              <a:cs typeface="Times New Roman" panose="02020603050405020304" pitchFamily="18" charset="0"/>
            </a:endParaRPr>
          </a:p>
          <a:p>
            <a:pPr marL="342900" lvl="0" indent="-342900">
              <a:lnSpc>
                <a:spcPts val="2400"/>
              </a:lnSpc>
              <a:buSzPct val="100000"/>
              <a:buFontTx/>
              <a:buChar char="•"/>
            </a:pPr>
            <a:endParaRPr lang="en-US" sz="1600" dirty="0">
              <a:solidFill>
                <a:prstClr val="black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338</TotalTime>
  <Words>501</Words>
  <Application>Microsoft Office PowerPoint</Application>
  <PresentationFormat>Произвольный</PresentationFormat>
  <Paragraphs>79</Paragraphs>
  <Slides>8</Slides>
  <Notes>8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4" baseType="lpstr">
      <vt:lpstr>Arial</vt:lpstr>
      <vt:lpstr>Instrument Sans Semi Bold</vt:lpstr>
      <vt:lpstr>Times New Roman</vt:lpstr>
      <vt:lpstr>Calibri</vt:lpstr>
      <vt:lpstr>Instrument Sans Medium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subject/>
  <dc:creator/>
  <cp:lastModifiedBy>Dpish</cp:lastModifiedBy>
  <cp:revision>14</cp:revision>
  <dcterms:created xsi:type="dcterms:W3CDTF">2026-03-23T10:00:02Z</dcterms:created>
  <dcterms:modified xsi:type="dcterms:W3CDTF">2026-03-25T06:04:44Z</dcterms:modified>
</cp:coreProperties>
</file>